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370" r:id="rId2"/>
    <p:sldId id="375" r:id="rId3"/>
    <p:sldId id="371" r:id="rId4"/>
    <p:sldId id="372" r:id="rId5"/>
    <p:sldId id="37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6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73030-6BEB-12C6-9534-06A5E466DB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453DD2-6B70-DC2E-FF00-1776C61AFD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C216E2-DF75-7F6E-F923-AE34736AC15C}"/>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5" name="Footer Placeholder 4">
            <a:extLst>
              <a:ext uri="{FF2B5EF4-FFF2-40B4-BE49-F238E27FC236}">
                <a16:creationId xmlns:a16="http://schemas.microsoft.com/office/drawing/2014/main" id="{F1794955-482C-142B-E590-03BDD00D7B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8F9596-01BB-7217-406F-E2ECB30DF9BD}"/>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258651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A377-7655-06E1-8304-A12B493685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FBEADA-869B-1927-AD42-517D26C6B4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D2C6E5-1A96-3F18-A6B0-3A43B7238BA5}"/>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5" name="Footer Placeholder 4">
            <a:extLst>
              <a:ext uri="{FF2B5EF4-FFF2-40B4-BE49-F238E27FC236}">
                <a16:creationId xmlns:a16="http://schemas.microsoft.com/office/drawing/2014/main" id="{C8CD51EE-A09A-1405-E3F6-707D98806E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DF307-8CC8-E87A-188B-9DFF799013E1}"/>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191763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E1391D-ADB3-26B3-1968-2B91C2C590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5D9100-DDBC-CA42-5208-E631CB98D5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8E8A8-BEC1-B4FD-204A-5AA1CFCA940C}"/>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5" name="Footer Placeholder 4">
            <a:extLst>
              <a:ext uri="{FF2B5EF4-FFF2-40B4-BE49-F238E27FC236}">
                <a16:creationId xmlns:a16="http://schemas.microsoft.com/office/drawing/2014/main" id="{2FB8DABF-0A34-06E8-4F30-181946D92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504A3-80FF-1748-D33D-DDD61E70E82F}"/>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2822768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3E8AE-0301-A001-96FB-7C9B95CCC618}"/>
              </a:ext>
            </a:extLst>
          </p:cNvPr>
          <p:cNvSpPr>
            <a:spLocks noGrp="1"/>
          </p:cNvSpPr>
          <p:nvPr>
            <p:ph type="title"/>
          </p:nvPr>
        </p:nvSpPr>
        <p:spPr/>
        <p:txBody>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FD968BDF-43FB-0AEE-15D2-DAE817397CAB}"/>
              </a:ext>
            </a:extLst>
          </p:cNvPr>
          <p:cNvSpPr>
            <a:spLocks noGrp="1"/>
          </p:cNvSpPr>
          <p:nvPr>
            <p:ph idx="1"/>
          </p:nvPr>
        </p:nvSpPr>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1ECF2C3-F174-5A31-EDB7-A3D647B32011}"/>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5" name="Footer Placeholder 4">
            <a:extLst>
              <a:ext uri="{FF2B5EF4-FFF2-40B4-BE49-F238E27FC236}">
                <a16:creationId xmlns:a16="http://schemas.microsoft.com/office/drawing/2014/main" id="{38DCF0A6-BF6B-15AF-EB06-06068CC3C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A8523C-816B-D87E-862D-FFF027B7B728}"/>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176161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433E3-A128-C97A-4435-45D085EFA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771DB9-5E95-840D-5FDA-C170BE622C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36592E-B6E5-8415-90D8-64B4EAB46BD2}"/>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5" name="Footer Placeholder 4">
            <a:extLst>
              <a:ext uri="{FF2B5EF4-FFF2-40B4-BE49-F238E27FC236}">
                <a16:creationId xmlns:a16="http://schemas.microsoft.com/office/drawing/2014/main" id="{7C4CAB05-14DD-2149-A3AC-18CF0A52E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67F6B-95E8-F5BB-5144-F623EA6587FC}"/>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38076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43E4-71EF-D801-944E-79885F1D8D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A6FEEE-1442-B7D7-03CC-5E0B2ADEFE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C40D57-453C-BB0C-721C-689450EF97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DB606C-C892-FE8A-4F94-4B74358AC990}"/>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6" name="Footer Placeholder 5">
            <a:extLst>
              <a:ext uri="{FF2B5EF4-FFF2-40B4-BE49-F238E27FC236}">
                <a16:creationId xmlns:a16="http://schemas.microsoft.com/office/drawing/2014/main" id="{900FA04B-8083-A274-9004-E8B1227275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8AF3EE-8A48-F4D0-7002-0ECCDE8ABDD6}"/>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387569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03105-5BA8-5A4E-1C76-25F7DEB4DC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694E5E-6A5D-031D-728F-1B59C9F98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6D1B62-2F22-3A89-BC34-91D3ABBB81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DF6DAB-6032-D9CB-6566-5F710FD278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4E688C-12D9-7FA7-342A-8327928C5D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4D6CA8-A88A-D25F-C408-50ED1464DE6B}"/>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8" name="Footer Placeholder 7">
            <a:extLst>
              <a:ext uri="{FF2B5EF4-FFF2-40B4-BE49-F238E27FC236}">
                <a16:creationId xmlns:a16="http://schemas.microsoft.com/office/drawing/2014/main" id="{504C3699-5CB7-D3E1-3169-E0465F7A7E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DF58DC-37CB-C8E0-AE1C-7A2E1C1EAF1B}"/>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189060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1AC0-0E2D-0569-40A3-F71AA2B988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05A240-CDA0-AA76-15D3-385243230087}"/>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4" name="Footer Placeholder 3">
            <a:extLst>
              <a:ext uri="{FF2B5EF4-FFF2-40B4-BE49-F238E27FC236}">
                <a16:creationId xmlns:a16="http://schemas.microsoft.com/office/drawing/2014/main" id="{18B8F59E-7E54-AB9A-881F-F76AE1319B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0B3FC2-03C0-6442-FE91-7DD117AABB2C}"/>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46920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6444D3-1E74-8330-D748-C6DBBFA45241}"/>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3" name="Footer Placeholder 2">
            <a:extLst>
              <a:ext uri="{FF2B5EF4-FFF2-40B4-BE49-F238E27FC236}">
                <a16:creationId xmlns:a16="http://schemas.microsoft.com/office/drawing/2014/main" id="{15902B4C-FF4D-C7AD-FF1B-370118ADC0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12D571-E8AC-1EAF-5223-30BCEC2B7FBA}"/>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3939557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56E2E-55ED-D490-A5FE-AF3F0F33D6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C849DB-72C4-7724-27F7-E77E0381F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0E3703-1A29-4435-A2D1-C71DB53FA8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9C9749-37D4-B07D-E998-B357B16B84F3}"/>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6" name="Footer Placeholder 5">
            <a:extLst>
              <a:ext uri="{FF2B5EF4-FFF2-40B4-BE49-F238E27FC236}">
                <a16:creationId xmlns:a16="http://schemas.microsoft.com/office/drawing/2014/main" id="{9FB8DC55-E7C9-15A2-5E20-8904630742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3A6CB8-4D98-BE58-7033-E5C10406D58E}"/>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78011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BC0FA-8562-C7ED-CEAC-36A9BAD2D5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3CB2AE-B594-A9DB-79F2-9971AA434E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8FA9FB-B157-FD0B-CDBB-C9ABEA9953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12DC1-CF44-DD9C-2E0E-D8B5F62B0B97}"/>
              </a:ext>
            </a:extLst>
          </p:cNvPr>
          <p:cNvSpPr>
            <a:spLocks noGrp="1"/>
          </p:cNvSpPr>
          <p:nvPr>
            <p:ph type="dt" sz="half" idx="10"/>
          </p:nvPr>
        </p:nvSpPr>
        <p:spPr/>
        <p:txBody>
          <a:bodyPr/>
          <a:lstStyle/>
          <a:p>
            <a:fld id="{E33A07EF-9B1E-44C4-90E0-EA785DD2545E}" type="datetimeFigureOut">
              <a:rPr lang="en-US" smtClean="0"/>
              <a:t>3/23/2025</a:t>
            </a:fld>
            <a:endParaRPr lang="en-US"/>
          </a:p>
        </p:txBody>
      </p:sp>
      <p:sp>
        <p:nvSpPr>
          <p:cNvPr id="6" name="Footer Placeholder 5">
            <a:extLst>
              <a:ext uri="{FF2B5EF4-FFF2-40B4-BE49-F238E27FC236}">
                <a16:creationId xmlns:a16="http://schemas.microsoft.com/office/drawing/2014/main" id="{4FDE0D2F-5EAF-2F0D-1791-CF66425A9C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493569-1A18-1F98-51DF-90EB47C6D78A}"/>
              </a:ext>
            </a:extLst>
          </p:cNvPr>
          <p:cNvSpPr>
            <a:spLocks noGrp="1"/>
          </p:cNvSpPr>
          <p:nvPr>
            <p:ph type="sldNum" sz="quarter" idx="12"/>
          </p:nvPr>
        </p:nvSpPr>
        <p:spPr/>
        <p:txBody>
          <a:bodyPr/>
          <a:lstStyle/>
          <a:p>
            <a:fld id="{5BB67C2E-A537-437C-BAF3-5A149996E1EF}" type="slidenum">
              <a:rPr lang="en-US" smtClean="0"/>
              <a:t>‹#›</a:t>
            </a:fld>
            <a:endParaRPr lang="en-US"/>
          </a:p>
        </p:txBody>
      </p:sp>
    </p:spTree>
    <p:extLst>
      <p:ext uri="{BB962C8B-B14F-4D97-AF65-F5344CB8AC3E}">
        <p14:creationId xmlns:p14="http://schemas.microsoft.com/office/powerpoint/2010/main" val="2638918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9F62BB-F28E-10E0-3B6A-09F6F2E508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F7A6F9-DF18-C52B-33FA-62F6386291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42F0F-3C30-1E13-87B7-94D394C8E8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A07EF-9B1E-44C4-90E0-EA785DD2545E}" type="datetimeFigureOut">
              <a:rPr lang="en-US" smtClean="0"/>
              <a:t>3/23/2025</a:t>
            </a:fld>
            <a:endParaRPr lang="en-US"/>
          </a:p>
        </p:txBody>
      </p:sp>
      <p:sp>
        <p:nvSpPr>
          <p:cNvPr id="5" name="Footer Placeholder 4">
            <a:extLst>
              <a:ext uri="{FF2B5EF4-FFF2-40B4-BE49-F238E27FC236}">
                <a16:creationId xmlns:a16="http://schemas.microsoft.com/office/drawing/2014/main" id="{D032E0E8-F669-19EA-4AF8-4C5ACAA74F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1F7B72-2DD7-4F7F-785B-A6379E539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B67C2E-A537-437C-BAF3-5A149996E1EF}" type="slidenum">
              <a:rPr lang="en-US" smtClean="0"/>
              <a:t>‹#›</a:t>
            </a:fld>
            <a:endParaRPr lang="en-US"/>
          </a:p>
        </p:txBody>
      </p:sp>
    </p:spTree>
    <p:extLst>
      <p:ext uri="{BB962C8B-B14F-4D97-AF65-F5344CB8AC3E}">
        <p14:creationId xmlns:p14="http://schemas.microsoft.com/office/powerpoint/2010/main" val="1381478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088BE-7817-5877-BC33-376E2035DC4D}"/>
              </a:ext>
            </a:extLst>
          </p:cNvPr>
          <p:cNvSpPr>
            <a:spLocks noGrp="1"/>
          </p:cNvSpPr>
          <p:nvPr>
            <p:ph type="title"/>
          </p:nvPr>
        </p:nvSpPr>
        <p:spPr>
          <a:xfrm>
            <a:off x="838200" y="243840"/>
            <a:ext cx="10515600" cy="751203"/>
          </a:xfrm>
        </p:spPr>
        <p:txBody>
          <a:bodyPr>
            <a:noAutofit/>
          </a:bodyPr>
          <a:lstStyle/>
          <a:p>
            <a:r>
              <a:rPr lang="en-US" sz="3200" dirty="0"/>
              <a:t>The Night Vision Integrated Performance Model</a:t>
            </a:r>
            <a:br>
              <a:rPr lang="en-US" sz="3200" dirty="0"/>
            </a:br>
            <a:r>
              <a:rPr lang="en-US" sz="3200" u="sng" dirty="0"/>
              <a:t>NVIPM: Twisted Science by Trusted Authority</a:t>
            </a:r>
          </a:p>
        </p:txBody>
      </p:sp>
      <p:sp>
        <p:nvSpPr>
          <p:cNvPr id="3" name="Content Placeholder 2">
            <a:extLst>
              <a:ext uri="{FF2B5EF4-FFF2-40B4-BE49-F238E27FC236}">
                <a16:creationId xmlns:a16="http://schemas.microsoft.com/office/drawing/2014/main" id="{ADB38B38-66F7-20AF-E5B0-F63ABB20FC5B}"/>
              </a:ext>
            </a:extLst>
          </p:cNvPr>
          <p:cNvSpPr>
            <a:spLocks noGrp="1"/>
          </p:cNvSpPr>
          <p:nvPr>
            <p:ph idx="1"/>
          </p:nvPr>
        </p:nvSpPr>
        <p:spPr>
          <a:xfrm>
            <a:off x="838200" y="1444624"/>
            <a:ext cx="10515600" cy="4719955"/>
          </a:xfrm>
        </p:spPr>
        <p:txBody>
          <a:bodyPr>
            <a:normAutofit/>
          </a:bodyPr>
          <a:lstStyle/>
          <a:p>
            <a:endParaRPr lang="en-US" sz="2900" dirty="0"/>
          </a:p>
          <a:p>
            <a:endParaRPr lang="en-US" dirty="0"/>
          </a:p>
          <a:p>
            <a:endParaRPr lang="en-US" dirty="0"/>
          </a:p>
        </p:txBody>
      </p:sp>
      <p:sp>
        <p:nvSpPr>
          <p:cNvPr id="6" name="Content Placeholder 2">
            <a:extLst>
              <a:ext uri="{FF2B5EF4-FFF2-40B4-BE49-F238E27FC236}">
                <a16:creationId xmlns:a16="http://schemas.microsoft.com/office/drawing/2014/main" id="{9AB45855-51FC-50A8-A512-3F0E982C44C9}"/>
              </a:ext>
            </a:extLst>
          </p:cNvPr>
          <p:cNvSpPr txBox="1">
            <a:spLocks/>
          </p:cNvSpPr>
          <p:nvPr/>
        </p:nvSpPr>
        <p:spPr>
          <a:xfrm>
            <a:off x="531224" y="1083445"/>
            <a:ext cx="10822576" cy="52544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300"/>
              </a:lnSpc>
            </a:pPr>
            <a:r>
              <a:rPr lang="en-US" sz="2000" dirty="0">
                <a:latin typeface="Times New Roman" panose="02020603050405020304" pitchFamily="18" charset="0"/>
                <a:cs typeface="Times New Roman" panose="02020603050405020304" pitchFamily="18" charset="0"/>
              </a:rPr>
              <a:t>NVIPM is used to assess performance as part of the imager hardware acquisition process.  </a:t>
            </a:r>
          </a:p>
          <a:p>
            <a:pPr>
              <a:lnSpc>
                <a:spcPts val="2300"/>
              </a:lnSpc>
            </a:pPr>
            <a:r>
              <a:rPr lang="en-US" sz="2000" dirty="0">
                <a:latin typeface="Times New Roman" panose="02020603050405020304" pitchFamily="18" charset="0"/>
                <a:cs typeface="Times New Roman" panose="02020603050405020304" pitchFamily="18" charset="0"/>
              </a:rPr>
              <a:t>The Army accepted the Targeting Task Performance (TTP) image quality metric (IQM) as a replacement for the Johnson Criteria in 2001. </a:t>
            </a:r>
          </a:p>
          <a:p>
            <a:pPr>
              <a:lnSpc>
                <a:spcPts val="2300"/>
              </a:lnSpc>
            </a:pPr>
            <a:r>
              <a:rPr lang="en-US" sz="2000" dirty="0">
                <a:latin typeface="Times New Roman" panose="02020603050405020304" pitchFamily="18" charset="0"/>
                <a:cs typeface="Times New Roman" panose="02020603050405020304" pitchFamily="18" charset="0"/>
              </a:rPr>
              <a:t>While the Army continues to use the TTP IQM name, a different metric is used in NVIPM.</a:t>
            </a:r>
          </a:p>
          <a:p>
            <a:pPr>
              <a:lnSpc>
                <a:spcPts val="2300"/>
              </a:lnSpc>
            </a:pPr>
            <a:r>
              <a:rPr lang="en-US" sz="2000" dirty="0">
                <a:latin typeface="Times New Roman" panose="02020603050405020304" pitchFamily="18" charset="0"/>
                <a:cs typeface="Times New Roman" panose="02020603050405020304" pitchFamily="18" charset="0"/>
              </a:rPr>
              <a:t>The current Army modelers have never explained why the target acquisition model accepted by the Army in 2001 was changed. </a:t>
            </a:r>
          </a:p>
          <a:p>
            <a:pPr>
              <a:lnSpc>
                <a:spcPts val="2300"/>
              </a:lnSpc>
            </a:pPr>
            <a:r>
              <a:rPr lang="en-US" sz="2000" dirty="0">
                <a:latin typeface="Times New Roman" panose="02020603050405020304" pitchFamily="18" charset="0"/>
                <a:cs typeface="Times New Roman" panose="02020603050405020304" pitchFamily="18" charset="0"/>
              </a:rPr>
              <a:t>No explanation, no experimental data, no theory, no excuses, just declarative statements that the original model is flawed, but in no instance have they offered details illustrating a problem.</a:t>
            </a:r>
          </a:p>
          <a:p>
            <a:pPr>
              <a:lnSpc>
                <a:spcPts val="2300"/>
              </a:lnSpc>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Now, in an extreme twist of logic, journal papers are appearing saying the validation of the original TTP supports the different model in NVIPM. </a:t>
            </a:r>
          </a:p>
          <a:p>
            <a:pPr>
              <a:lnSpc>
                <a:spcPts val="2300"/>
              </a:lnSpc>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Claiming that the validation of a different model supports the current model is a priori illogical and represents a disconcerting level of technical incompetence.</a:t>
            </a:r>
          </a:p>
          <a:p>
            <a:pPr>
              <a:lnSpc>
                <a:spcPts val="2300"/>
              </a:lnSpc>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This is not about a technical disagreement. </a:t>
            </a:r>
            <a:r>
              <a:rPr lang="en-US" sz="2000" dirty="0">
                <a:solidFill>
                  <a:prstClr val="black"/>
                </a:solidFill>
                <a:latin typeface="Times New Roman" panose="02020603050405020304" pitchFamily="18" charset="0"/>
                <a:cs typeface="Times New Roman" panose="02020603050405020304" pitchFamily="18" charset="0"/>
              </a:rPr>
              <a:t>There is no technical justification for applying the validation of one model to a different model.</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a:lnSpc>
                <a:spcPts val="2300"/>
              </a:lnSpc>
            </a:pPr>
            <a:endParaRPr lang="en-US" sz="2000" dirty="0">
              <a:latin typeface="Times New Roman" panose="02020603050405020304" pitchFamily="18" charset="0"/>
              <a:cs typeface="Times New Roman" panose="02020603050405020304" pitchFamily="18" charset="0"/>
            </a:endParaRPr>
          </a:p>
          <a:p>
            <a:pPr>
              <a:lnSpc>
                <a:spcPts val="2300"/>
              </a:lnSpc>
            </a:pPr>
            <a:endParaRPr lang="en-US" sz="2000" dirty="0">
              <a:latin typeface="Times New Roman" panose="02020603050405020304" pitchFamily="18" charset="0"/>
              <a:cs typeface="Times New Roman" panose="02020603050405020304" pitchFamily="18" charset="0"/>
            </a:endParaRPr>
          </a:p>
          <a:p>
            <a:pPr>
              <a:lnSpc>
                <a:spcPts val="2900"/>
              </a:lnSpc>
            </a:pPr>
            <a:endParaRPr lang="en-US" sz="5400" dirty="0">
              <a:latin typeface="Times New Roman" panose="02020603050405020304" pitchFamily="18" charset="0"/>
              <a:cs typeface="Times New Roman" panose="02020603050405020304" pitchFamily="18" charset="0"/>
            </a:endParaRPr>
          </a:p>
          <a:p>
            <a:endParaRPr lang="en-US" sz="3300" dirty="0"/>
          </a:p>
          <a:p>
            <a:endParaRPr lang="en-US" sz="2900" dirty="0"/>
          </a:p>
          <a:p>
            <a:endParaRPr lang="en-US" dirty="0"/>
          </a:p>
          <a:p>
            <a:endParaRPr lang="en-US" dirty="0"/>
          </a:p>
        </p:txBody>
      </p:sp>
    </p:spTree>
    <p:extLst>
      <p:ext uri="{BB962C8B-B14F-4D97-AF65-F5344CB8AC3E}">
        <p14:creationId xmlns:p14="http://schemas.microsoft.com/office/powerpoint/2010/main" val="2112474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9D4AB-C346-25B0-7924-010CE08FA039}"/>
              </a:ext>
            </a:extLst>
          </p:cNvPr>
          <p:cNvSpPr>
            <a:spLocks noGrp="1"/>
          </p:cNvSpPr>
          <p:nvPr>
            <p:ph type="title"/>
          </p:nvPr>
        </p:nvSpPr>
        <p:spPr>
          <a:xfrm>
            <a:off x="838200" y="365125"/>
            <a:ext cx="10515600" cy="880201"/>
          </a:xfrm>
        </p:spPr>
        <p:txBody>
          <a:bodyPr/>
          <a:lstStyle/>
          <a:p>
            <a:r>
              <a:rPr lang="en-US" dirty="0"/>
              <a:t>What did the current Army modelers change?</a:t>
            </a:r>
          </a:p>
        </p:txBody>
      </p:sp>
      <p:sp>
        <p:nvSpPr>
          <p:cNvPr id="3" name="Content Placeholder 2">
            <a:extLst>
              <a:ext uri="{FF2B5EF4-FFF2-40B4-BE49-F238E27FC236}">
                <a16:creationId xmlns:a16="http://schemas.microsoft.com/office/drawing/2014/main" id="{2E64CBA2-6FF7-0791-0049-E8DF4940CB47}"/>
              </a:ext>
            </a:extLst>
          </p:cNvPr>
          <p:cNvSpPr>
            <a:spLocks noGrp="1"/>
          </p:cNvSpPr>
          <p:nvPr>
            <p:ph idx="1"/>
          </p:nvPr>
        </p:nvSpPr>
        <p:spPr>
          <a:xfrm>
            <a:off x="838199" y="1276985"/>
            <a:ext cx="10996749" cy="4351338"/>
          </a:xfrm>
        </p:spPr>
        <p:txBody>
          <a:bodyPr>
            <a:normAutofit/>
          </a:bodyPr>
          <a:lstStyle/>
          <a:p>
            <a:r>
              <a:rPr lang="en-US" dirty="0"/>
              <a:t>The original TTP IQM was a frequency domain model that compared eye threshold at each frequency to the spatial frequency content of the target at each spatial frequency.</a:t>
            </a:r>
          </a:p>
          <a:p>
            <a:r>
              <a:rPr lang="en-US" dirty="0"/>
              <a:t>Eye threshold is measured by vision scientists and called the Contrast Threshold Function (CTF). </a:t>
            </a:r>
          </a:p>
          <a:p>
            <a:r>
              <a:rPr lang="en-US" dirty="0"/>
              <a:t>A single frequency is a sine wave of infinite length, but vision scientists have discovered that between seven and eleven sine wave periods are enough to get an accurate threshold measurement. </a:t>
            </a:r>
          </a:p>
          <a:p>
            <a:r>
              <a:rPr lang="en-US" dirty="0"/>
              <a:t>Also, most researchers measuring CTF ensure that the eye is adapted to the display luminance, so even given that eleven sine wave periods are presented, the display luminance is made the same as the sine wave pattern over a large area.</a:t>
            </a:r>
          </a:p>
          <a:p>
            <a:endParaRPr lang="en-US" dirty="0"/>
          </a:p>
        </p:txBody>
      </p:sp>
    </p:spTree>
    <p:extLst>
      <p:ext uri="{BB962C8B-B14F-4D97-AF65-F5344CB8AC3E}">
        <p14:creationId xmlns:p14="http://schemas.microsoft.com/office/powerpoint/2010/main" val="297814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8E7AD4-9C5A-796D-1045-0B591B38C345}"/>
              </a:ext>
            </a:extLst>
          </p:cNvPr>
          <p:cNvSpPr>
            <a:spLocks noGrp="1"/>
          </p:cNvSpPr>
          <p:nvPr>
            <p:ph idx="1"/>
          </p:nvPr>
        </p:nvSpPr>
        <p:spPr>
          <a:xfrm>
            <a:off x="884714" y="1269667"/>
            <a:ext cx="10515600" cy="5550535"/>
          </a:xfrm>
        </p:spPr>
        <p:txBody>
          <a:bodyPr>
            <a:normAutofit/>
          </a:bodyPr>
          <a:lstStyle/>
          <a:p>
            <a:pPr>
              <a:lnSpc>
                <a:spcPts val="2000"/>
              </a:lnSpc>
            </a:pPr>
            <a:r>
              <a:rPr lang="en-US" dirty="0"/>
              <a:t>The CTF of several people with good eyesight are measured one at a time at left below and the average CTF used to represent the average soldier at right.</a:t>
            </a:r>
          </a:p>
          <a:p>
            <a:pPr>
              <a:lnSpc>
                <a:spcPts val="2000"/>
              </a:lnSpc>
            </a:pPr>
            <a:r>
              <a:rPr lang="en-US" dirty="0"/>
              <a:t>We represent the soldier at right with the measured sine wave thresholds.</a:t>
            </a:r>
          </a:p>
          <a:p>
            <a:pPr>
              <a:lnSpc>
                <a:spcPts val="2000"/>
              </a:lnSpc>
            </a:pPr>
            <a:r>
              <a:rPr lang="en-US" dirty="0"/>
              <a:t>The soldier’s eyes adapt to the sine wave luminance because of the whole screen, even though he is fixating the tank.</a:t>
            </a:r>
          </a:p>
          <a:p>
            <a:pPr>
              <a:lnSpc>
                <a:spcPts val="2000"/>
              </a:lnSpc>
            </a:pPr>
            <a:r>
              <a:rPr lang="en-US" dirty="0"/>
              <a:t>The tank is represented by the Fourier Transform of the tank.</a:t>
            </a:r>
          </a:p>
          <a:p>
            <a:pPr>
              <a:lnSpc>
                <a:spcPts val="2000"/>
              </a:lnSpc>
            </a:pPr>
            <a:r>
              <a:rPr lang="en-US" dirty="0"/>
              <a:t>Compare tank frequency content to frequency threshold of the eye.</a:t>
            </a:r>
          </a:p>
          <a:p>
            <a:r>
              <a:rPr lang="en-US" dirty="0"/>
              <a:t>C</a:t>
            </a:r>
            <a:r>
              <a:rPr lang="en-US" baseline="-25000" dirty="0"/>
              <a:t>TGT</a:t>
            </a:r>
            <a:r>
              <a:rPr lang="en-US" dirty="0"/>
              <a:t> is target contrast, CTFsys is CTF adjusted for noise and blur, ε is spatial frequency, low and high are frequencies where C</a:t>
            </a:r>
            <a:r>
              <a:rPr lang="en-US" baseline="-25000" dirty="0"/>
              <a:t>TGT</a:t>
            </a:r>
            <a:r>
              <a:rPr lang="en-US" dirty="0"/>
              <a:t> is less then CTFsys.</a:t>
            </a:r>
          </a:p>
          <a:p>
            <a:endParaRPr lang="en-US" dirty="0"/>
          </a:p>
          <a:p>
            <a:endParaRPr lang="en-US" dirty="0"/>
          </a:p>
          <a:p>
            <a:pPr marL="0" indent="0">
              <a:buNone/>
            </a:pPr>
            <a:endParaRPr lang="en-US" dirty="0"/>
          </a:p>
          <a:p>
            <a:endParaRPr lang="en-US" dirty="0"/>
          </a:p>
          <a:p>
            <a:endParaRPr lang="en-US" dirty="0"/>
          </a:p>
        </p:txBody>
      </p:sp>
      <p:sp>
        <p:nvSpPr>
          <p:cNvPr id="4" name="Title 1">
            <a:extLst>
              <a:ext uri="{FF2B5EF4-FFF2-40B4-BE49-F238E27FC236}">
                <a16:creationId xmlns:a16="http://schemas.microsoft.com/office/drawing/2014/main" id="{E3BCE84E-4DD3-4B4C-E81D-696F8AB315A6}"/>
              </a:ext>
            </a:extLst>
          </p:cNvPr>
          <p:cNvSpPr>
            <a:spLocks noGrp="1"/>
          </p:cNvSpPr>
          <p:nvPr>
            <p:ph type="title"/>
          </p:nvPr>
        </p:nvSpPr>
        <p:spPr>
          <a:xfrm>
            <a:off x="838200" y="365125"/>
            <a:ext cx="10515600" cy="880201"/>
          </a:xfrm>
        </p:spPr>
        <p:txBody>
          <a:bodyPr/>
          <a:lstStyle/>
          <a:p>
            <a:r>
              <a:rPr lang="en-US" dirty="0"/>
              <a:t>What did the current Army modelers misunderstand?</a:t>
            </a:r>
          </a:p>
        </p:txBody>
      </p:sp>
      <p:pic>
        <p:nvPicPr>
          <p:cNvPr id="2" name="Picture 1">
            <a:extLst>
              <a:ext uri="{FF2B5EF4-FFF2-40B4-BE49-F238E27FC236}">
                <a16:creationId xmlns:a16="http://schemas.microsoft.com/office/drawing/2014/main" id="{33DDE567-1ED0-1F6D-C82C-809682C94B06}"/>
              </a:ext>
            </a:extLst>
          </p:cNvPr>
          <p:cNvPicPr>
            <a:picLocks noChangeAspect="1"/>
          </p:cNvPicPr>
          <p:nvPr/>
        </p:nvPicPr>
        <p:blipFill>
          <a:blip r:embed="rId2"/>
          <a:stretch>
            <a:fillRect/>
          </a:stretch>
        </p:blipFill>
        <p:spPr>
          <a:xfrm>
            <a:off x="791686" y="4474795"/>
            <a:ext cx="5461476" cy="1840280"/>
          </a:xfrm>
          <a:prstGeom prst="rect">
            <a:avLst/>
          </a:prstGeom>
        </p:spPr>
      </p:pic>
      <p:sp>
        <p:nvSpPr>
          <p:cNvPr id="6" name="Rectangle 2">
            <a:extLst>
              <a:ext uri="{FF2B5EF4-FFF2-40B4-BE49-F238E27FC236}">
                <a16:creationId xmlns:a16="http://schemas.microsoft.com/office/drawing/2014/main" id="{E029838B-21E0-FA9A-A17E-FFED271F839A}"/>
              </a:ext>
            </a:extLst>
          </p:cNvPr>
          <p:cNvSpPr>
            <a:spLocks noChangeArrowheads="1"/>
          </p:cNvSpPr>
          <p:nvPr/>
        </p:nvSpPr>
        <p:spPr bwMode="auto">
          <a:xfrm>
            <a:off x="157162" y="7090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8E8A0A20-5B49-351C-4B75-45DD5015A92B}"/>
              </a:ext>
            </a:extLst>
          </p:cNvPr>
          <p:cNvGraphicFramePr>
            <a:graphicFrameLocks noChangeAspect="1"/>
          </p:cNvGraphicFramePr>
          <p:nvPr>
            <p:extLst>
              <p:ext uri="{D42A27DB-BD31-4B8C-83A1-F6EECF244321}">
                <p14:modId xmlns:p14="http://schemas.microsoft.com/office/powerpoint/2010/main" val="279028476"/>
              </p:ext>
            </p:extLst>
          </p:nvPr>
        </p:nvGraphicFramePr>
        <p:xfrm>
          <a:off x="6346190" y="4474795"/>
          <a:ext cx="4379453" cy="1623154"/>
        </p:xfrm>
        <a:graphic>
          <a:graphicData uri="http://schemas.openxmlformats.org/presentationml/2006/ole">
            <mc:AlternateContent xmlns:mc="http://schemas.openxmlformats.org/markup-compatibility/2006">
              <mc:Choice xmlns:v="urn:schemas-microsoft-com:vml" Requires="v">
                <p:oleObj name="Equation" r:id="rId3" imgW="1358310" imgH="495085" progId="Equation.DSMT4">
                  <p:embed/>
                </p:oleObj>
              </mc:Choice>
              <mc:Fallback>
                <p:oleObj name="Equation" r:id="rId3" imgW="1358310" imgH="495085" progId="Equation.DSMT4">
                  <p:embed/>
                  <p:pic>
                    <p:nvPicPr>
                      <p:cNvPr id="7" name="Object 6">
                        <a:extLst>
                          <a:ext uri="{FF2B5EF4-FFF2-40B4-BE49-F238E27FC236}">
                            <a16:creationId xmlns:a16="http://schemas.microsoft.com/office/drawing/2014/main" id="{8E8A0A20-5B49-351C-4B75-45DD5015A9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6190" y="4474795"/>
                        <a:ext cx="4379453" cy="1623154"/>
                      </a:xfrm>
                      <a:prstGeom prst="rect">
                        <a:avLst/>
                      </a:prstGeom>
                      <a:noFill/>
                    </p:spPr>
                  </p:pic>
                </p:oleObj>
              </mc:Fallback>
            </mc:AlternateContent>
          </a:graphicData>
        </a:graphic>
      </p:graphicFrame>
    </p:spTree>
    <p:extLst>
      <p:ext uri="{BB962C8B-B14F-4D97-AF65-F5344CB8AC3E}">
        <p14:creationId xmlns:p14="http://schemas.microsoft.com/office/powerpoint/2010/main" val="257983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AB61E3-6DDA-06B2-6D4F-15F1E8099172}"/>
              </a:ext>
            </a:extLst>
          </p:cNvPr>
          <p:cNvSpPr>
            <a:spLocks noGrp="1"/>
          </p:cNvSpPr>
          <p:nvPr>
            <p:ph idx="1"/>
          </p:nvPr>
        </p:nvSpPr>
        <p:spPr>
          <a:xfrm>
            <a:off x="690155" y="1053737"/>
            <a:ext cx="10515600" cy="4351338"/>
          </a:xfrm>
        </p:spPr>
        <p:txBody>
          <a:bodyPr>
            <a:normAutofit/>
          </a:bodyPr>
          <a:lstStyle/>
          <a:p>
            <a:r>
              <a:rPr lang="en-US" dirty="0"/>
              <a:t>For no stated reason, no explanation, no experimental proof, no theory, and without being clear and forthright about what they have done, current Army modelers have started saying the TTP is what it never was. </a:t>
            </a:r>
          </a:p>
          <a:p>
            <a:r>
              <a:rPr lang="en-US" dirty="0"/>
              <a:t> They have decided that what they call CTF is illustrated in the figure below.</a:t>
            </a:r>
          </a:p>
          <a:p>
            <a:r>
              <a:rPr lang="en-US" dirty="0"/>
              <a:t>The sine wave patterns are limited in number of periods to the size of the target on the display; the rest of the display is dark.</a:t>
            </a:r>
          </a:p>
          <a:p>
            <a:r>
              <a:rPr lang="en-US" dirty="0"/>
              <a:t>Eyes not adapted to the display luminance and the wrong sine wave threshold are the foundation of NVIPM. Why?  </a:t>
            </a:r>
          </a:p>
        </p:txBody>
      </p:sp>
      <p:sp>
        <p:nvSpPr>
          <p:cNvPr id="4" name="Title 1">
            <a:extLst>
              <a:ext uri="{FF2B5EF4-FFF2-40B4-BE49-F238E27FC236}">
                <a16:creationId xmlns:a16="http://schemas.microsoft.com/office/drawing/2014/main" id="{F241B6AB-789D-A630-6192-1EC8EA0D15AB}"/>
              </a:ext>
            </a:extLst>
          </p:cNvPr>
          <p:cNvSpPr>
            <a:spLocks noGrp="1"/>
          </p:cNvSpPr>
          <p:nvPr>
            <p:ph type="title"/>
          </p:nvPr>
        </p:nvSpPr>
        <p:spPr>
          <a:xfrm>
            <a:off x="838200" y="365125"/>
            <a:ext cx="10515600" cy="880201"/>
          </a:xfrm>
        </p:spPr>
        <p:txBody>
          <a:bodyPr/>
          <a:lstStyle/>
          <a:p>
            <a:r>
              <a:rPr lang="en-US" dirty="0"/>
              <a:t>What did the current Army modelers change?</a:t>
            </a:r>
          </a:p>
        </p:txBody>
      </p:sp>
      <p:pic>
        <p:nvPicPr>
          <p:cNvPr id="6" name="Picture 5">
            <a:extLst>
              <a:ext uri="{FF2B5EF4-FFF2-40B4-BE49-F238E27FC236}">
                <a16:creationId xmlns:a16="http://schemas.microsoft.com/office/drawing/2014/main" id="{77B76B8F-A220-F16F-C0F3-B18704E64B2E}"/>
              </a:ext>
            </a:extLst>
          </p:cNvPr>
          <p:cNvPicPr>
            <a:picLocks noChangeAspect="1"/>
          </p:cNvPicPr>
          <p:nvPr/>
        </p:nvPicPr>
        <p:blipFill>
          <a:blip r:embed="rId2"/>
          <a:stretch>
            <a:fillRect/>
          </a:stretch>
        </p:blipFill>
        <p:spPr>
          <a:xfrm>
            <a:off x="2272937" y="4352421"/>
            <a:ext cx="6527595" cy="1865500"/>
          </a:xfrm>
          <a:prstGeom prst="rect">
            <a:avLst/>
          </a:prstGeom>
        </p:spPr>
      </p:pic>
    </p:spTree>
    <p:extLst>
      <p:ext uri="{BB962C8B-B14F-4D97-AF65-F5344CB8AC3E}">
        <p14:creationId xmlns:p14="http://schemas.microsoft.com/office/powerpoint/2010/main" val="113786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AB61E3-6DDA-06B2-6D4F-15F1E8099172}"/>
              </a:ext>
            </a:extLst>
          </p:cNvPr>
          <p:cNvSpPr>
            <a:spLocks noGrp="1"/>
          </p:cNvSpPr>
          <p:nvPr>
            <p:ph idx="1"/>
          </p:nvPr>
        </p:nvSpPr>
        <p:spPr>
          <a:xfrm>
            <a:off x="698863" y="1245326"/>
            <a:ext cx="10515600" cy="4351338"/>
          </a:xfrm>
        </p:spPr>
        <p:txBody>
          <a:bodyPr>
            <a:normAutofit fontScale="77500" lnSpcReduction="20000"/>
          </a:bodyPr>
          <a:lstStyle/>
          <a:p>
            <a:r>
              <a:rPr lang="en-US" dirty="0"/>
              <a:t>Some image quality work was done decades ago looking at viewing television in a dark room. Back then, television display screens were small.</a:t>
            </a:r>
          </a:p>
          <a:p>
            <a:r>
              <a:rPr lang="en-US" dirty="0"/>
              <a:t>Whatever the reason the current army modelers have taken their approach, they have provided no validation, no explanation, no discussion of the utility.</a:t>
            </a:r>
          </a:p>
          <a:p>
            <a:r>
              <a:rPr lang="en-US" dirty="0"/>
              <a:t>If there is a reason, perhaps they should explain.</a:t>
            </a:r>
          </a:p>
          <a:p>
            <a:r>
              <a:rPr lang="en-US" dirty="0"/>
              <a:t> Now, journal articles are appearing that claim the validation of the original TTP supports this unexplained and unvalidated NVIPM approach.</a:t>
            </a:r>
          </a:p>
          <a:p>
            <a:r>
              <a:rPr lang="en-US" dirty="0"/>
              <a:t>It is clear the Futures Command will not take action.</a:t>
            </a:r>
          </a:p>
          <a:p>
            <a:r>
              <a:rPr lang="en-US" dirty="0"/>
              <a:t>It is a sad truth that the Futures Command has failed in their support of Army programs, apparently too busy, too important to control the work under their auspices.</a:t>
            </a:r>
          </a:p>
          <a:p>
            <a:r>
              <a:rPr lang="en-US" dirty="0"/>
              <a:t>It is clear that the editors of American journals will take no action to stop researchers falsely claiming their research is supported by the success of a different metric.</a:t>
            </a:r>
          </a:p>
          <a:p>
            <a:r>
              <a:rPr lang="en-US" dirty="0"/>
              <a:t>The number of “hangers on” who have jumped onto this fraudulent bandwagon is truly appalling.</a:t>
            </a:r>
          </a:p>
          <a:p>
            <a:endParaRPr lang="en-US" dirty="0"/>
          </a:p>
          <a:p>
            <a:pPr marL="0" indent="0">
              <a:buNone/>
            </a:pPr>
            <a:r>
              <a:rPr lang="en-US" dirty="0"/>
              <a:t>   </a:t>
            </a:r>
          </a:p>
        </p:txBody>
      </p:sp>
      <p:sp>
        <p:nvSpPr>
          <p:cNvPr id="4" name="Title 1">
            <a:extLst>
              <a:ext uri="{FF2B5EF4-FFF2-40B4-BE49-F238E27FC236}">
                <a16:creationId xmlns:a16="http://schemas.microsoft.com/office/drawing/2014/main" id="{F241B6AB-789D-A630-6192-1EC8EA0D15AB}"/>
              </a:ext>
            </a:extLst>
          </p:cNvPr>
          <p:cNvSpPr>
            <a:spLocks noGrp="1"/>
          </p:cNvSpPr>
          <p:nvPr>
            <p:ph type="title"/>
          </p:nvPr>
        </p:nvSpPr>
        <p:spPr>
          <a:xfrm>
            <a:off x="838200" y="365125"/>
            <a:ext cx="10515600" cy="880201"/>
          </a:xfrm>
        </p:spPr>
        <p:txBody>
          <a:bodyPr/>
          <a:lstStyle/>
          <a:p>
            <a:r>
              <a:rPr lang="en-US" dirty="0"/>
              <a:t>What did the current Army modelers change?</a:t>
            </a:r>
          </a:p>
        </p:txBody>
      </p:sp>
    </p:spTree>
    <p:extLst>
      <p:ext uri="{BB962C8B-B14F-4D97-AF65-F5344CB8AC3E}">
        <p14:creationId xmlns:p14="http://schemas.microsoft.com/office/powerpoint/2010/main" val="3519733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12931</TotalTime>
  <Words>767</Words>
  <Application>Microsoft Office PowerPoint</Application>
  <PresentationFormat>Widescreen</PresentationFormat>
  <Paragraphs>46</Paragraphs>
  <Slides>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Office Theme</vt:lpstr>
      <vt:lpstr>Equation</vt:lpstr>
      <vt:lpstr>The Night Vision Integrated Performance Model NVIPM: Twisted Science by Trusted Authority</vt:lpstr>
      <vt:lpstr>What did the current Army modelers change?</vt:lpstr>
      <vt:lpstr>What did the current Army modelers misunderstand?</vt:lpstr>
      <vt:lpstr>What did the current Army modelers change?</vt:lpstr>
      <vt:lpstr>What did the current Army modelers change?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richarsd vollmerhausen</dc:creator>
  <cp:lastModifiedBy>Richard Vollmerhausen</cp:lastModifiedBy>
  <cp:revision>19</cp:revision>
  <dcterms:created xsi:type="dcterms:W3CDTF">2024-07-13T03:06:08Z</dcterms:created>
  <dcterms:modified xsi:type="dcterms:W3CDTF">2025-03-24T00:30:59Z</dcterms:modified>
</cp:coreProperties>
</file>